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1" r:id="rId4"/>
    <p:sldId id="259" r:id="rId5"/>
    <p:sldId id="262" r:id="rId6"/>
    <p:sldId id="271" r:id="rId7"/>
    <p:sldId id="272" r:id="rId8"/>
    <p:sldId id="273" r:id="rId9"/>
    <p:sldId id="264" r:id="rId10"/>
    <p:sldId id="277" r:id="rId11"/>
    <p:sldId id="278" r:id="rId12"/>
    <p:sldId id="27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362201"/>
            <a:ext cx="51054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Independent-Samples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-Test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Michael K. Ponton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672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9884" y="325058"/>
            <a:ext cx="5474447" cy="2862322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need to test the following null </a:t>
            </a:r>
            <a:r>
              <a:rPr lang="en-US" dirty="0" smtClean="0"/>
              <a:t>hypothesis using the</a:t>
            </a:r>
            <a:br>
              <a:rPr lang="en-US" dirty="0" smtClean="0"/>
            </a:br>
            <a:r>
              <a:rPr lang="en-US" dirty="0" err="1" smtClean="0"/>
              <a:t>Levene’s</a:t>
            </a:r>
            <a:r>
              <a:rPr lang="en-US" dirty="0" smtClean="0"/>
              <a:t> Test: H</a:t>
            </a:r>
            <a:r>
              <a:rPr lang="en-US" baseline="-25000" dirty="0" smtClean="0"/>
              <a:t>o</a:t>
            </a:r>
            <a:r>
              <a:rPr lang="en-US" dirty="0"/>
              <a:t>: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; that </a:t>
            </a:r>
            <a:r>
              <a:rPr lang="en-US" dirty="0"/>
              <a:t>is, the variance </a:t>
            </a:r>
            <a:r>
              <a:rPr lang="en-US" dirty="0" smtClean="0"/>
              <a:t>in group</a:t>
            </a:r>
          </a:p>
          <a:p>
            <a:pPr algn="ctr"/>
            <a:r>
              <a:rPr lang="en-US" dirty="0" smtClean="0"/>
              <a:t>1 (males) is equal to the </a:t>
            </a:r>
            <a:r>
              <a:rPr lang="en-US" dirty="0"/>
              <a:t>variance in group </a:t>
            </a:r>
            <a:r>
              <a:rPr lang="en-US" dirty="0" smtClean="0"/>
              <a:t>2 (females).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For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.05, we see that the </a:t>
            </a:r>
            <a:r>
              <a:rPr lang="en-US" dirty="0" smtClean="0"/>
              <a:t>significance value </a:t>
            </a:r>
            <a:r>
              <a:rPr lang="en-US" dirty="0"/>
              <a:t>of </a:t>
            </a:r>
            <a:r>
              <a:rPr lang="en-US" dirty="0" smtClean="0"/>
              <a:t>.704 is</a:t>
            </a:r>
            <a:endParaRPr lang="en-US" dirty="0"/>
          </a:p>
          <a:p>
            <a:pPr algn="ctr"/>
            <a:r>
              <a:rPr lang="en-US" dirty="0" smtClean="0"/>
              <a:t>greater </a:t>
            </a:r>
            <a:r>
              <a:rPr lang="en-US" dirty="0"/>
              <a:t>than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; therefore, we fail to </a:t>
            </a:r>
            <a:r>
              <a:rPr lang="en-US" dirty="0" smtClean="0"/>
              <a:t>reject the above H</a:t>
            </a:r>
            <a:r>
              <a:rPr lang="en-US" baseline="-25000" dirty="0" smtClean="0"/>
              <a:t>o</a:t>
            </a:r>
            <a:endParaRPr lang="en-US" dirty="0"/>
          </a:p>
          <a:p>
            <a:pPr algn="ctr"/>
            <a:r>
              <a:rPr lang="en-US" dirty="0" smtClean="0"/>
              <a:t>and </a:t>
            </a:r>
            <a:r>
              <a:rPr lang="en-US" dirty="0"/>
              <a:t>can assume equal variances.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Thus, we will use the </a:t>
            </a:r>
            <a:r>
              <a:rPr lang="en-US" i="1" dirty="0"/>
              <a:t>t</a:t>
            </a:r>
            <a:r>
              <a:rPr lang="en-US" dirty="0"/>
              <a:t>-test in the top line </a:t>
            </a:r>
            <a:r>
              <a:rPr lang="en-US" dirty="0" smtClean="0"/>
              <a:t>of the</a:t>
            </a:r>
            <a:endParaRPr lang="en-US" dirty="0"/>
          </a:p>
          <a:p>
            <a:pPr algn="ctr"/>
            <a:r>
              <a:rPr lang="en-US" dirty="0" smtClean="0"/>
              <a:t>output </a:t>
            </a:r>
            <a:r>
              <a:rPr lang="en-US" dirty="0"/>
              <a:t>table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733800" y="3810000"/>
            <a:ext cx="5334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675" y="0"/>
            <a:ext cx="7172668" cy="2862322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 the independent-samples </a:t>
            </a:r>
            <a:r>
              <a:rPr lang="en-US" i="1" dirty="0" smtClean="0"/>
              <a:t>t</a:t>
            </a:r>
            <a:r>
              <a:rPr lang="en-US" dirty="0" smtClean="0"/>
              <a:t>-test we are testing the null hypothesis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o</a:t>
            </a:r>
            <a:r>
              <a:rPr lang="en-US" dirty="0"/>
              <a:t>: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in which the subscripts </a:t>
            </a:r>
            <a:r>
              <a:rPr lang="en-US" dirty="0"/>
              <a:t>1 and 2 correspond to </a:t>
            </a:r>
            <a:r>
              <a:rPr lang="en-US" dirty="0" smtClean="0"/>
              <a:t>groups 1 and 2,</a:t>
            </a:r>
          </a:p>
          <a:p>
            <a:pPr algn="ctr"/>
            <a:r>
              <a:rPr lang="en-US" dirty="0" smtClean="0"/>
              <a:t>respectively </a:t>
            </a:r>
            <a:r>
              <a:rPr lang="en-US" dirty="0"/>
              <a:t>(i.e., the null hypothesis is that the </a:t>
            </a:r>
            <a:r>
              <a:rPr lang="en-US" dirty="0" smtClean="0"/>
              <a:t>mean of the variable</a:t>
            </a:r>
            <a:endParaRPr lang="en-US" dirty="0"/>
          </a:p>
          <a:p>
            <a:pPr algn="ctr"/>
            <a:r>
              <a:rPr lang="en-US" i="1" dirty="0" smtClean="0"/>
              <a:t>Computer Confidence Posttest</a:t>
            </a:r>
            <a:r>
              <a:rPr lang="en-US" dirty="0" smtClean="0"/>
              <a:t> is </a:t>
            </a:r>
            <a:r>
              <a:rPr lang="en-US" dirty="0"/>
              <a:t>the same for both </a:t>
            </a:r>
            <a:r>
              <a:rPr lang="en-US" dirty="0" smtClean="0"/>
              <a:t>group populations</a:t>
            </a:r>
            <a:r>
              <a:rPr lang="en-US" dirty="0"/>
              <a:t>).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will choose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.05 for a two-tailed test (i.e., </a:t>
            </a:r>
            <a:r>
              <a:rPr lang="en-US" dirty="0" smtClean="0"/>
              <a:t>we are </a:t>
            </a:r>
            <a:r>
              <a:rPr lang="en-US" dirty="0"/>
              <a:t>interested if </a:t>
            </a:r>
            <a:r>
              <a:rPr lang="en-US" dirty="0" smtClean="0"/>
              <a:t>either</a:t>
            </a:r>
          </a:p>
          <a:p>
            <a:pPr algn="ctr"/>
            <a:r>
              <a:rPr lang="en-US" dirty="0" smtClean="0"/>
              <a:t>group mean </a:t>
            </a:r>
            <a:r>
              <a:rPr lang="en-US" dirty="0"/>
              <a:t>is larger </a:t>
            </a:r>
            <a:r>
              <a:rPr lang="en-US" dirty="0" smtClean="0"/>
              <a:t>than the </a:t>
            </a:r>
            <a:r>
              <a:rPr lang="en-US" dirty="0"/>
              <a:t>other). Note </a:t>
            </a:r>
            <a:r>
              <a:rPr lang="en-US" dirty="0" smtClean="0"/>
              <a:t>that the significance value of</a:t>
            </a:r>
          </a:p>
          <a:p>
            <a:pPr algn="ctr"/>
            <a:r>
              <a:rPr lang="en-US" dirty="0" smtClean="0"/>
              <a:t>.449 &gt;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/>
              <a:t>; therefore, </a:t>
            </a:r>
            <a:r>
              <a:rPr lang="en-US" dirty="0" smtClean="0"/>
              <a:t>we fail to reject </a:t>
            </a:r>
            <a:r>
              <a:rPr lang="en-US" dirty="0"/>
              <a:t>H</a:t>
            </a:r>
            <a:r>
              <a:rPr lang="en-US" baseline="-25000" dirty="0"/>
              <a:t>o </a:t>
            </a:r>
            <a:r>
              <a:rPr lang="en-US" dirty="0"/>
              <a:t>and conclude that there is </a:t>
            </a:r>
            <a:r>
              <a:rPr lang="en-US" dirty="0" smtClean="0"/>
              <a:t>no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ifference between </a:t>
            </a:r>
            <a:r>
              <a:rPr lang="en-US" dirty="0"/>
              <a:t>the two groups for the population mean of </a:t>
            </a:r>
            <a:r>
              <a:rPr lang="en-US" dirty="0" smtClean="0"/>
              <a:t>the</a:t>
            </a:r>
            <a:endParaRPr lang="en-US" dirty="0"/>
          </a:p>
          <a:p>
            <a:pPr algn="ctr"/>
            <a:r>
              <a:rPr lang="en-US" dirty="0" smtClean="0"/>
              <a:t>variable </a:t>
            </a:r>
            <a:r>
              <a:rPr lang="en-US" i="1" dirty="0"/>
              <a:t>Computer Confidence </a:t>
            </a:r>
            <a:r>
              <a:rPr lang="en-US" i="1" dirty="0" smtClean="0"/>
              <a:t>Posttest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007429" y="3788229"/>
            <a:ext cx="5334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0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5113" y="304800"/>
            <a:ext cx="6293774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CI</a:t>
            </a:r>
            <a:r>
              <a:rPr lang="en-US" baseline="-25000" dirty="0"/>
              <a:t>95</a:t>
            </a:r>
            <a:r>
              <a:rPr lang="en-US" dirty="0"/>
              <a:t> of the difference is approximately </a:t>
            </a:r>
            <a:r>
              <a:rPr lang="en-US" dirty="0" smtClean="0"/>
              <a:t>(-3.65, 1.63). This indicates</a:t>
            </a:r>
          </a:p>
          <a:p>
            <a:pPr algn="ctr"/>
            <a:r>
              <a:rPr lang="en-US" dirty="0" smtClean="0"/>
              <a:t>that </a:t>
            </a:r>
            <a:r>
              <a:rPr lang="en-US" dirty="0"/>
              <a:t>we are </a:t>
            </a:r>
            <a:r>
              <a:rPr lang="en-US" dirty="0" smtClean="0"/>
              <a:t>95</a:t>
            </a:r>
            <a:r>
              <a:rPr lang="en-US" dirty="0"/>
              <a:t>% confident that </a:t>
            </a:r>
            <a:r>
              <a:rPr lang="en-US" dirty="0" smtClean="0"/>
              <a:t>the difference </a:t>
            </a:r>
            <a:r>
              <a:rPr lang="en-US" dirty="0"/>
              <a:t>in the </a:t>
            </a:r>
            <a:r>
              <a:rPr lang="en-US" dirty="0" smtClean="0"/>
              <a:t>population</a:t>
            </a:r>
          </a:p>
          <a:p>
            <a:pPr algn="ctr"/>
            <a:r>
              <a:rPr lang="en-US" dirty="0" smtClean="0"/>
              <a:t>means </a:t>
            </a:r>
            <a:r>
              <a:rPr lang="en-US" dirty="0"/>
              <a:t>for the </a:t>
            </a:r>
            <a:r>
              <a:rPr lang="en-US" dirty="0" smtClean="0"/>
              <a:t>variable </a:t>
            </a:r>
            <a:r>
              <a:rPr lang="en-US" i="1" dirty="0" smtClean="0"/>
              <a:t>Computer Confidence Posttest </a:t>
            </a:r>
            <a:r>
              <a:rPr lang="en-US" dirty="0" smtClean="0"/>
              <a:t>between</a:t>
            </a:r>
          </a:p>
          <a:p>
            <a:pPr algn="ctr"/>
            <a:r>
              <a:rPr lang="en-US" dirty="0" smtClean="0"/>
              <a:t>the two groups </a:t>
            </a:r>
            <a:r>
              <a:rPr lang="en-US" dirty="0"/>
              <a:t>is </a:t>
            </a:r>
            <a:r>
              <a:rPr lang="en-US" dirty="0" smtClean="0"/>
              <a:t>in the range -3.65 to 1.63.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 </a:t>
            </a:r>
            <a:r>
              <a:rPr lang="en-US" dirty="0"/>
              <a:t>that </a:t>
            </a:r>
            <a:r>
              <a:rPr lang="en-US" dirty="0" smtClean="0"/>
              <a:t>the difference is calculated </a:t>
            </a:r>
            <a:r>
              <a:rPr lang="en-US" dirty="0"/>
              <a:t>by </a:t>
            </a:r>
            <a:r>
              <a:rPr lang="en-US" dirty="0" smtClean="0"/>
              <a:t>group </a:t>
            </a:r>
            <a:r>
              <a:rPr lang="en-US" dirty="0"/>
              <a:t>1 </a:t>
            </a:r>
            <a:r>
              <a:rPr lang="en-US" dirty="0" smtClean="0"/>
              <a:t>- group </a:t>
            </a:r>
            <a:r>
              <a:rPr lang="en-US" dirty="0"/>
              <a:t>2 </a:t>
            </a:r>
            <a:r>
              <a:rPr lang="en-US" dirty="0" smtClean="0"/>
              <a:t>as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efined in </a:t>
            </a:r>
            <a:r>
              <a:rPr lang="en-US" dirty="0"/>
              <a:t>the “Define Groups” window (see slide </a:t>
            </a:r>
            <a:r>
              <a:rPr lang="en-US" dirty="0" smtClean="0"/>
              <a:t>7); that is,</a:t>
            </a:r>
          </a:p>
          <a:p>
            <a:pPr algn="ctr"/>
            <a:r>
              <a:rPr lang="en-US" dirty="0" smtClean="0"/>
              <a:t>we are 95% confident that -3.65 &lt;=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-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&lt;= 1.63.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477000" y="3581400"/>
            <a:ext cx="1371599" cy="63854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9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the Independent-Samples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-Test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the hypothesis that there is no difference between the population means (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of two independent groups.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Establish an estimate (i.e., a confidence interval) for the difference between the two population means.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6278" y="2438400"/>
            <a:ext cx="3968943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</a:t>
            </a:r>
            <a:r>
              <a:rPr lang="en-US" dirty="0" smtClean="0"/>
              <a:t>the dataset </a:t>
            </a:r>
            <a:r>
              <a:rPr lang="en-US" i="1" dirty="0"/>
              <a:t>C</a:t>
            </a:r>
            <a:r>
              <a:rPr lang="en-US" i="1" dirty="0" smtClean="0"/>
              <a:t>omputer </a:t>
            </a:r>
            <a:r>
              <a:rPr lang="en-US" i="1" dirty="0" err="1" smtClean="0"/>
              <a:t>Anxiety.sav</a:t>
            </a:r>
            <a:r>
              <a:rPr lang="en-US" dirty="0" smtClean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9718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7199" y="2346458"/>
            <a:ext cx="3290644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  Follow the menu as indicated.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5578" y="228600"/>
            <a:ext cx="6066468" cy="2031325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this example, we will test the following null hypothesis: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o</a:t>
            </a:r>
            <a:r>
              <a:rPr lang="en-US" dirty="0" smtClean="0"/>
              <a:t>: There is no difference in mean computer confidence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osttest between male (group 1) and female (group 2)</a:t>
            </a:r>
          </a:p>
          <a:p>
            <a:pPr algn="ctr"/>
            <a:r>
              <a:rPr lang="en-US" dirty="0" smtClean="0"/>
              <a:t>University students (i.e.,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Select and move the </a:t>
            </a:r>
            <a:r>
              <a:rPr lang="en-US" i="1" dirty="0" smtClean="0"/>
              <a:t>Computer Confidence Posttest [comconf2]</a:t>
            </a:r>
          </a:p>
          <a:p>
            <a:pPr algn="ctr"/>
            <a:r>
              <a:rPr lang="en-US" dirty="0" smtClean="0"/>
              <a:t>variable to the Test Variable(s) box.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4347" y="685800"/>
            <a:ext cx="4294061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Select and move the </a:t>
            </a:r>
            <a:r>
              <a:rPr lang="en-US" i="1" dirty="0" smtClean="0"/>
              <a:t>gender v</a:t>
            </a:r>
            <a:r>
              <a:rPr lang="en-US" dirty="0" smtClean="0"/>
              <a:t>ariable to the</a:t>
            </a:r>
          </a:p>
          <a:p>
            <a:pPr algn="ctr"/>
            <a:r>
              <a:rPr lang="en-US" dirty="0" smtClean="0"/>
              <a:t>Grouping Variable box; click Define Groups.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9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2881" y="685800"/>
            <a:ext cx="4956999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For Group 1 and 2 boxes, enter the </a:t>
            </a:r>
            <a:r>
              <a:rPr lang="en-US" i="1" dirty="0" smtClean="0"/>
              <a:t>gender</a:t>
            </a:r>
            <a:r>
              <a:rPr lang="en-US" dirty="0" smtClean="0"/>
              <a:t> variable</a:t>
            </a:r>
          </a:p>
          <a:p>
            <a:pPr algn="ctr"/>
            <a:r>
              <a:rPr lang="en-US" dirty="0"/>
              <a:t>v</a:t>
            </a:r>
            <a:r>
              <a:rPr lang="en-US" dirty="0" smtClean="0"/>
              <a:t>alues 1 and 2, respectively; click Continue.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8976" y="685800"/>
            <a:ext cx="1104791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en-US" dirty="0" smtClean="0"/>
              <a:t>Click OK.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5535" y="685800"/>
            <a:ext cx="4612929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SPSS </a:t>
            </a:r>
            <a:r>
              <a:rPr lang="en-US" dirty="0"/>
              <a:t>performs two </a:t>
            </a:r>
            <a:r>
              <a:rPr lang="en-US" i="1" dirty="0"/>
              <a:t>t</a:t>
            </a:r>
            <a:r>
              <a:rPr lang="en-US" dirty="0"/>
              <a:t>-tests: one assuming equal</a:t>
            </a:r>
          </a:p>
          <a:p>
            <a:pPr algn="ctr"/>
            <a:r>
              <a:rPr lang="en-US" dirty="0"/>
              <a:t>variances between the two groups and one not</a:t>
            </a:r>
          </a:p>
          <a:p>
            <a:pPr algn="ctr"/>
            <a:r>
              <a:rPr lang="en-US" dirty="0"/>
              <a:t>assuming equal variances. To determine which</a:t>
            </a:r>
          </a:p>
          <a:p>
            <a:pPr algn="ctr"/>
            <a:r>
              <a:rPr lang="en-US" i="1" dirty="0"/>
              <a:t>t</a:t>
            </a:r>
            <a:r>
              <a:rPr lang="en-US" dirty="0"/>
              <a:t>-test to use, we must perform an intermediate</a:t>
            </a:r>
          </a:p>
          <a:p>
            <a:pPr algn="ctr"/>
            <a:r>
              <a:rPr lang="en-US" dirty="0"/>
              <a:t>hypothesis test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981200" y="3962400"/>
            <a:ext cx="1153886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729</Words>
  <Application>Microsoft Macintosh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Social Science Research Design and Statistics, 2/e Alfred P. Rovai, Jason D. Baker, and Michael K. Ponton</vt:lpstr>
      <vt:lpstr>Uses of the Independent-Samples T-Test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Alfred Rovai</cp:lastModifiedBy>
  <cp:revision>25</cp:revision>
  <dcterms:created xsi:type="dcterms:W3CDTF">2013-06-04T13:30:25Z</dcterms:created>
  <dcterms:modified xsi:type="dcterms:W3CDTF">2013-08-27T09:53:25Z</dcterms:modified>
  <cp:category/>
</cp:coreProperties>
</file>